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5" r:id="rId5"/>
    <p:sldId id="329" r:id="rId6"/>
    <p:sldId id="313" r:id="rId7"/>
    <p:sldId id="321" r:id="rId8"/>
    <p:sldId id="322" r:id="rId9"/>
    <p:sldId id="319" r:id="rId10"/>
    <p:sldId id="316" r:id="rId11"/>
    <p:sldId id="331" r:id="rId12"/>
    <p:sldId id="333" r:id="rId13"/>
    <p:sldId id="332" r:id="rId14"/>
    <p:sldId id="315" r:id="rId15"/>
    <p:sldId id="317" r:id="rId16"/>
    <p:sldId id="318" r:id="rId17"/>
    <p:sldId id="330" r:id="rId18"/>
    <p:sldId id="312" r:id="rId19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5281848-B4BA-4D85-BA25-53D1FE494E34}">
          <p14:sldIdLst>
            <p14:sldId id="256"/>
            <p14:sldId id="265"/>
            <p14:sldId id="329"/>
            <p14:sldId id="313"/>
            <p14:sldId id="321"/>
            <p14:sldId id="322"/>
            <p14:sldId id="319"/>
            <p14:sldId id="316"/>
            <p14:sldId id="331"/>
            <p14:sldId id="333"/>
            <p14:sldId id="332"/>
            <p14:sldId id="315"/>
            <p14:sldId id="317"/>
            <p14:sldId id="318"/>
            <p14:sldId id="330"/>
            <p14:sldId id="312"/>
          </p14:sldIdLst>
        </p14:section>
        <p14:section name="备注" id="{CF5921D3-56A5-4875-B7C4-C1F259A8C82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4004" userDrawn="1">
          <p15:clr>
            <a:srgbClr val="A4A3A4"/>
          </p15:clr>
        </p15:guide>
        <p15:guide id="6" orient="horz" pos="536" userDrawn="1">
          <p15:clr>
            <a:srgbClr val="A4A3A4"/>
          </p15:clr>
        </p15:guide>
        <p15:guide id="7" orient="horz" pos="2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7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0" autoAdjust="0"/>
    <p:restoredTop sz="81273" autoAdjust="0"/>
  </p:normalViewPr>
  <p:slideViewPr>
    <p:cSldViewPr snapToGrid="0" showGuides="1">
      <p:cViewPr varScale="1">
        <p:scale>
          <a:sx n="93" d="100"/>
          <a:sy n="93" d="100"/>
        </p:scale>
        <p:origin x="960" y="72"/>
      </p:cViewPr>
      <p:guideLst>
        <p:guide orient="horz" pos="2160"/>
        <p:guide pos="3840"/>
        <p:guide pos="506"/>
        <p:guide pos="7242"/>
        <p:guide orient="horz" pos="4004"/>
        <p:guide orient="horz" pos="536"/>
        <p:guide orient="horz" pos="25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542" y="53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0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F6C45-8187-4A36-BB01-4C54F8DAB5D4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老师好，我们是</a:t>
            </a:r>
            <a:r>
              <a:rPr lang="en-US" altLang="zh-CN" dirty="0"/>
              <a:t>3bits</a:t>
            </a:r>
            <a:r>
              <a:rPr lang="zh-CN" altLang="en-US" dirty="0"/>
              <a:t>小队。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我们搭建了卷积神经网络加速器</a:t>
            </a:r>
            <a:r>
              <a:rPr lang="en-US" altLang="zh-CN" dirty="0" err="1"/>
              <a:t>ip</a:t>
            </a:r>
            <a:r>
              <a:rPr lang="zh-CN" altLang="en-US" dirty="0"/>
              <a:t>的验证环境，通过软硬件运行结果的实时比对来验证硬件模型分类的正确性。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卷积神经网络加速器使用</a:t>
            </a:r>
            <a:r>
              <a:rPr lang="en-US" altLang="zh-CN" dirty="0"/>
              <a:t>100MHz</a:t>
            </a:r>
            <a:r>
              <a:rPr lang="zh-CN" altLang="en-US" dirty="0"/>
              <a:t>时钟，预测一幅图像需要</a:t>
            </a:r>
            <a:r>
              <a:rPr lang="en-US" altLang="zh-CN" dirty="0"/>
              <a:t>0.163ms</a:t>
            </a:r>
            <a:r>
              <a:rPr lang="zh-CN" altLang="en-US" dirty="0"/>
              <a:t>，完全适合游戏智能交互的</a:t>
            </a:r>
            <a:r>
              <a:rPr lang="zh-CN" altLang="en-US" dirty="0"/>
              <a:t>需求。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综合结果表面，智能交互单元消耗</a:t>
            </a:r>
            <a:r>
              <a:rPr lang="en-US" altLang="zh-CN" dirty="0"/>
              <a:t>20.64%</a:t>
            </a:r>
            <a:r>
              <a:rPr lang="zh-CN" altLang="en-US" dirty="0"/>
              <a:t>的</a:t>
            </a:r>
            <a:r>
              <a:rPr lang="en-US" altLang="zh-CN" dirty="0"/>
              <a:t>LUT</a:t>
            </a:r>
            <a:r>
              <a:rPr lang="zh-CN" altLang="en-US" dirty="0"/>
              <a:t>资源，</a:t>
            </a:r>
            <a:r>
              <a:rPr lang="en-US" altLang="zh-CN" dirty="0"/>
              <a:t>22.5%</a:t>
            </a:r>
            <a:r>
              <a:rPr lang="zh-CN" altLang="en-US" dirty="0"/>
              <a:t>的</a:t>
            </a:r>
            <a:r>
              <a:rPr lang="en-US" altLang="zh-CN" dirty="0"/>
              <a:t>DSP</a:t>
            </a:r>
            <a:r>
              <a:rPr lang="zh-CN" altLang="en-US" dirty="0"/>
              <a:t>资源和</a:t>
            </a:r>
            <a:r>
              <a:rPr lang="en-US" altLang="zh-CN" dirty="0"/>
              <a:t>21.52%</a:t>
            </a:r>
            <a:r>
              <a:rPr lang="zh-CN" altLang="en-US" dirty="0"/>
              <a:t>的</a:t>
            </a:r>
            <a:r>
              <a:rPr lang="en-US" altLang="zh-CN" dirty="0"/>
              <a:t>ERAM</a:t>
            </a:r>
            <a:r>
              <a:rPr lang="zh-CN" altLang="en-US" dirty="0"/>
              <a:t>资源，能够适用于目标板卡。右边视频展示了智能交互单元手势分类的功能。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在软件部分，主要是实现对整个游戏流程的控制，配合图像处理模块和音效处理模块实现，包括敌机</a:t>
            </a:r>
            <a:r>
              <a:rPr lang="zh-CN" altLang="en-US" dirty="0"/>
              <a:t>生成，碰撞检测等等。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目前，我们小组完成了大部分的工作，接下来的主要</a:t>
            </a:r>
            <a:r>
              <a:rPr lang="zh-CN" altLang="en-US" dirty="0"/>
              <a:t>任务就是智能部分的加速器整合到整个</a:t>
            </a:r>
            <a:r>
              <a:rPr lang="en-US" altLang="zh-CN" dirty="0"/>
              <a:t>SoC</a:t>
            </a:r>
            <a:r>
              <a:rPr lang="zh-CN" altLang="en-US" dirty="0"/>
              <a:t>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播放视频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我们对于游戏方案是选择复刻经典像素风格的飞行射击游戏。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智能环节部分，我们采用手势识别的神经</a:t>
            </a:r>
            <a:r>
              <a:rPr lang="zh-CN" altLang="en-US" dirty="0"/>
              <a:t>网络方案实现用户和游戏的智能交互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我们设计的</a:t>
            </a:r>
            <a:r>
              <a:rPr lang="en-US" altLang="zh-CN" dirty="0"/>
              <a:t>SoC</a:t>
            </a:r>
            <a:r>
              <a:rPr lang="zh-CN" altLang="en-US" dirty="0"/>
              <a:t>总体架构如图所示，我们设计了相应的游戏引擎，包括图像处理引擎</a:t>
            </a:r>
            <a:r>
              <a:rPr lang="en-US" altLang="zh-CN" dirty="0"/>
              <a:t>PPU</a:t>
            </a:r>
            <a:r>
              <a:rPr lang="zh-CN" altLang="en-US" dirty="0"/>
              <a:t>和音效处理引擎</a:t>
            </a:r>
            <a:r>
              <a:rPr lang="en-US" altLang="zh-CN" dirty="0"/>
              <a:t>APU</a:t>
            </a:r>
            <a:r>
              <a:rPr lang="zh-CN" altLang="en-US" dirty="0"/>
              <a:t>，以及我们的智能部分的</a:t>
            </a:r>
            <a:r>
              <a:rPr lang="en-US" altLang="zh-CN" dirty="0"/>
              <a:t>CNN</a:t>
            </a:r>
            <a:r>
              <a:rPr lang="zh-CN" altLang="en-US" dirty="0"/>
              <a:t>加速器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对于图像处理单元</a:t>
            </a:r>
            <a:r>
              <a:rPr lang="en-US" altLang="zh-CN" dirty="0"/>
              <a:t>PPU</a:t>
            </a:r>
            <a:r>
              <a:rPr lang="zh-CN" altLang="en-US" dirty="0"/>
              <a:t>设计如下，</a:t>
            </a:r>
            <a:r>
              <a:rPr lang="zh-CN" altLang="en-US" dirty="0"/>
              <a:t>对于一个游戏</a:t>
            </a:r>
            <a:r>
              <a:rPr lang="zh-CN" altLang="en-US" dirty="0"/>
              <a:t>画面，由背景和活动单位组成，同时他们均有一个一个小的图案方块组成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这种方块称为</a:t>
            </a:r>
            <a:r>
              <a:rPr lang="en-US" altLang="zh-CN" dirty="0"/>
              <a:t>tile</a:t>
            </a:r>
            <a:r>
              <a:rPr lang="zh-CN" altLang="en-US" dirty="0"/>
              <a:t>，一个</a:t>
            </a:r>
            <a:r>
              <a:rPr lang="en-US" altLang="zh-CN" dirty="0"/>
              <a:t>tile</a:t>
            </a:r>
            <a:r>
              <a:rPr lang="zh-CN" altLang="en-US" dirty="0"/>
              <a:t>由两张</a:t>
            </a:r>
            <a:r>
              <a:rPr lang="en-US" altLang="zh-CN" dirty="0"/>
              <a:t>8*8bit</a:t>
            </a:r>
            <a:r>
              <a:rPr lang="zh-CN" altLang="en-US" dirty="0"/>
              <a:t>的数据表组成，每一个像素点存在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四种可能，然后再通过调色板进行像素索引实现基本的颜色显示。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基于此，我们设计了如图所示的</a:t>
            </a:r>
            <a:r>
              <a:rPr lang="en-US" altLang="zh-CN" dirty="0"/>
              <a:t>PPU</a:t>
            </a:r>
            <a:r>
              <a:rPr lang="zh-CN" altLang="en-US" dirty="0"/>
              <a:t>单元。绿色部分用于活动单位精灵的显示，</a:t>
            </a:r>
            <a:r>
              <a:rPr lang="en-US" altLang="zh-CN" dirty="0"/>
              <a:t>CPU</a:t>
            </a:r>
            <a:r>
              <a:rPr lang="zh-CN" altLang="en-US" dirty="0"/>
              <a:t>通过</a:t>
            </a:r>
            <a:r>
              <a:rPr lang="en-US" altLang="zh-CN" dirty="0"/>
              <a:t>AHB</a:t>
            </a:r>
            <a:r>
              <a:rPr lang="zh-CN" altLang="en-US" dirty="0"/>
              <a:t>总线传递每一个精灵的坐标等属性；紫色部分用于背景的显示滚动控制，</a:t>
            </a:r>
            <a:r>
              <a:rPr lang="en-US" altLang="zh-CN" dirty="0"/>
              <a:t>CPU</a:t>
            </a:r>
            <a:r>
              <a:rPr lang="zh-CN" altLang="en-US" dirty="0"/>
              <a:t>实现少量的寄存器控制，而大量的图像数据由</a:t>
            </a:r>
            <a:r>
              <a:rPr lang="en-US" altLang="zh-CN" dirty="0"/>
              <a:t>PPU</a:t>
            </a:r>
            <a:r>
              <a:rPr lang="zh-CN" altLang="en-US" dirty="0"/>
              <a:t>通过</a:t>
            </a:r>
            <a:r>
              <a:rPr lang="en-US" altLang="zh-CN" dirty="0"/>
              <a:t>SPI</a:t>
            </a:r>
            <a:r>
              <a:rPr lang="zh-CN" altLang="en-US" dirty="0"/>
              <a:t>从</a:t>
            </a:r>
            <a:r>
              <a:rPr lang="en-US" altLang="zh-CN" dirty="0"/>
              <a:t>FLASH</a:t>
            </a:r>
            <a:r>
              <a:rPr lang="zh-CN" altLang="en-US" dirty="0"/>
              <a:t>中获取图像背景数据，实现丰富的背景显示与滚动效果。通过</a:t>
            </a:r>
            <a:r>
              <a:rPr lang="en-US" altLang="zh-CN" dirty="0"/>
              <a:t>PPU</a:t>
            </a:r>
            <a:r>
              <a:rPr lang="zh-CN" altLang="en-US" dirty="0"/>
              <a:t>单元我们大大减少了</a:t>
            </a:r>
            <a:r>
              <a:rPr lang="en-US" altLang="zh-CN" dirty="0"/>
              <a:t>BRAM</a:t>
            </a:r>
            <a:r>
              <a:rPr lang="zh-CN" altLang="en-US" dirty="0"/>
              <a:t>资源的</a:t>
            </a:r>
            <a:r>
              <a:rPr lang="zh-CN" altLang="en-US" dirty="0"/>
              <a:t>消耗。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在游戏音效环节，我们采用方波，三角波，噪声等波形模拟不同</a:t>
            </a:r>
            <a:r>
              <a:rPr lang="zh-CN" altLang="en-US" dirty="0"/>
              <a:t>的乐器，通过自己谱曲实现有趣的电子音效，而不是采用直接存储声音数据的方式，能够有效的减少存储资源的消耗。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智能交互单元使用</a:t>
            </a:r>
            <a:r>
              <a:rPr lang="en-US" altLang="zh-CN" dirty="0"/>
              <a:t>OV5640</a:t>
            </a:r>
            <a:r>
              <a:rPr lang="zh-CN" altLang="en-US" dirty="0"/>
              <a:t>摄像头采集图像，</a:t>
            </a:r>
            <a:r>
              <a:rPr lang="en-US" altLang="zh-CN" dirty="0"/>
              <a:t>HDMI</a:t>
            </a:r>
            <a:r>
              <a:rPr lang="zh-CN" altLang="en-US" dirty="0"/>
              <a:t>显示视频流。图像经预处理接入卷积神经网络加速器，输出的分类结果上传总线。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trans="71000" grainSiz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trans="71000" grainSiz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695325" y="895350"/>
            <a:ext cx="58844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pic>
        <p:nvPicPr>
          <p:cNvPr id="2" name="图片 4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155" y="124982"/>
            <a:ext cx="2534594" cy="63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</a:blip>
          <a:srcRect l="11021" t="18957" r="10992" b="129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cxnSp>
        <p:nvCxnSpPr>
          <p:cNvPr id="8" name="直接连接符 7"/>
          <p:cNvCxnSpPr/>
          <p:nvPr userDrawn="1"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95325" y="895350"/>
            <a:ext cx="58844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 userDrawn="1"/>
        </p:nvSpPr>
        <p:spPr>
          <a:xfrm>
            <a:off x="0" y="6784736"/>
            <a:ext cx="12192000" cy="7326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20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101389"/>
            <a:ext cx="2474259" cy="742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</a:blip>
          <a:srcRect l="11021" t="18957" r="10992" b="129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sp>
        <p:nvSpPr>
          <p:cNvPr id="19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20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784736"/>
            <a:ext cx="12192000" cy="7326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101389"/>
            <a:ext cx="2474259" cy="7428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4B77F-8B75-4A9D-AD57-2E4D195B9976}" type="datetime1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emf"/><Relationship Id="rId2" Type="http://schemas.openxmlformats.org/officeDocument/2006/relationships/oleObject" Target="../embeddings/oleObject5.bin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tags" Target="../tags/tag4.xml"/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emf"/><Relationship Id="rId2" Type="http://schemas.openxmlformats.org/officeDocument/2006/relationships/oleObject" Target="../embeddings/oleObject3.bin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emf"/><Relationship Id="rId2" Type="http://schemas.openxmlformats.org/officeDocument/2006/relationships/oleObject" Target="../embeddings/oleObject4.bin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94931" y="3044279"/>
            <a:ext cx="838761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软核的智能游戏机设计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0" y="5950974"/>
            <a:ext cx="12192000" cy="90702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4857003" y="4248487"/>
            <a:ext cx="3479332" cy="949398"/>
            <a:chOff x="5127588" y="4977343"/>
            <a:chExt cx="3479332" cy="949398"/>
          </a:xfrm>
        </p:grpSpPr>
        <p:grpSp>
          <p:nvGrpSpPr>
            <p:cNvPr id="68" name="组合 67"/>
            <p:cNvGrpSpPr/>
            <p:nvPr/>
          </p:nvGrpSpPr>
          <p:grpSpPr>
            <a:xfrm>
              <a:off x="5127588" y="5524450"/>
              <a:ext cx="3479332" cy="402291"/>
              <a:chOff x="4699399" y="5524450"/>
              <a:chExt cx="3479332" cy="40229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4804852" y="5588187"/>
                <a:ext cx="3243663" cy="338554"/>
                <a:chOff x="4958045" y="4727634"/>
                <a:chExt cx="2994570" cy="234315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4980905" y="4727634"/>
                  <a:ext cx="2971710" cy="214818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4958045" y="4727634"/>
                  <a:ext cx="45719" cy="2343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文本框 74"/>
              <p:cNvSpPr txBox="1"/>
              <p:nvPr/>
            </p:nvSpPr>
            <p:spPr>
              <a:xfrm>
                <a:off x="4699399" y="5524450"/>
                <a:ext cx="34793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/>
                  <a:t>队员：魏学静 魏泷 安星羿</a:t>
                </a:r>
                <a:endParaRPr lang="en-US" sz="2000" dirty="0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5810611" y="4977343"/>
              <a:ext cx="2050506" cy="405446"/>
              <a:chOff x="5810611" y="4977343"/>
              <a:chExt cx="2050506" cy="40544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810611" y="4977343"/>
                <a:ext cx="2050505" cy="338554"/>
                <a:chOff x="5810611" y="4977344"/>
                <a:chExt cx="2050505" cy="338554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5860133" y="4977344"/>
                  <a:ext cx="2000983" cy="338554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5810611" y="4977344"/>
                  <a:ext cx="49522" cy="338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文本框 70"/>
              <p:cNvSpPr txBox="1"/>
              <p:nvPr/>
            </p:nvSpPr>
            <p:spPr>
              <a:xfrm>
                <a:off x="5860134" y="4982679"/>
                <a:ext cx="2000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/>
                  <a:t>队伍名：</a:t>
                </a:r>
                <a:r>
                  <a:rPr lang="en-US" altLang="zh-CN" sz="2000" dirty="0"/>
                  <a:t>3bits</a:t>
                </a:r>
                <a:endParaRPr lang="zh-CN" altLang="en-US" sz="2000" dirty="0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48" y="315014"/>
            <a:ext cx="6463101" cy="28579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80076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92" y="920686"/>
            <a:ext cx="8286015" cy="5299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80076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58" y="328552"/>
            <a:ext cx="7860778" cy="55045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6451808" y="667106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0.163ms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6357990" y="590162"/>
            <a:ext cx="11609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80076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89299" y="1275302"/>
            <a:ext cx="5508625" cy="4825730"/>
          </a:xfrm>
          <a:prstGeom prst="rect">
            <a:avLst/>
          </a:prstGeom>
        </p:spPr>
      </p:pic>
      <p:pic>
        <p:nvPicPr>
          <p:cNvPr id="8" name="手势识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4410" y="1715980"/>
            <a:ext cx="6090736" cy="3426039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096000" y="5179060"/>
            <a:ext cx="55162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lut</a:t>
            </a:r>
            <a:r>
              <a:rPr lang="zh-CN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资源占用</a:t>
            </a:r>
            <a:r>
              <a:rPr 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20.64%</a:t>
            </a:r>
            <a:r>
              <a:rPr lang="zh-CN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dsp</a:t>
            </a:r>
            <a:r>
              <a:rPr lang="zh-CN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资源占用</a:t>
            </a:r>
            <a:r>
              <a:rPr 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22.5%</a:t>
            </a:r>
            <a:r>
              <a:rPr lang="zh-CN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eram</a:t>
            </a:r>
            <a:r>
              <a:rPr lang="zh-CN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占用</a:t>
            </a:r>
            <a:r>
              <a:rPr 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21.52%</a:t>
            </a:r>
            <a:r>
              <a:rPr lang="zh-CN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FPGA</a:t>
            </a:r>
            <a:r>
              <a:rPr lang="zh-CN" b="0">
                <a:latin typeface="Times New Roman" panose="02020603050405020304" pitchFamily="18" charset="0"/>
                <a:ea typeface="宋体" panose="02010600030101010101" pitchFamily="2" charset="-122"/>
              </a:rPr>
              <a:t>资源足够支持整个系统的综合。</a:t>
            </a:r>
            <a:endParaRPr lang="zh-CN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419608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软件（游戏流程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控制）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对象 -2147482608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33600" y="1391920"/>
          <a:ext cx="7925435" cy="4392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4752340" imgH="2640330" progId="Visio.Drawing.15">
                  <p:embed/>
                </p:oleObj>
              </mc:Choice>
              <mc:Fallback>
                <p:oleObj name="" r:id="rId2" imgW="4752340" imgH="264033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3600" y="1391920"/>
                        <a:ext cx="7925435" cy="43929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1364476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进度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98914" y="1476805"/>
          <a:ext cx="899417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824"/>
                <a:gridCol w="2488011"/>
                <a:gridCol w="1817637"/>
                <a:gridCol w="25357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进度</a:t>
                      </a:r>
                      <a:r>
                        <a:rPr lang="en-US" altLang="zh-CN" dirty="0"/>
                        <a:t>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内核正常运行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编译下载</a:t>
                      </a:r>
                      <a:r>
                        <a:rPr lang="en-US" altLang="zh-CN" dirty="0"/>
                        <a:t>&amp;Debug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dirty="0"/>
                        <a:t>完成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硬件设备驱动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PS2</a:t>
                      </a:r>
                      <a:r>
                        <a:rPr lang="zh-CN" altLang="en-US" dirty="0"/>
                        <a:t>手柄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100%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HDMI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100%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蜂鸣器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100%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游戏设计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游戏显示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游戏音效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90%</a:t>
                      </a:r>
                      <a:endParaRPr lang="en-US" altLang="zh-CN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进行一定的优化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游戏机制</a:t>
                      </a:r>
                      <a:r>
                        <a:rPr lang="en-US" altLang="zh-CN" dirty="0"/>
                        <a:t>&amp;</a:t>
                      </a:r>
                      <a:r>
                        <a:rPr lang="zh-CN" altLang="en-US" dirty="0"/>
                        <a:t>游戏流程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智能环节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手势识别训练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手势识别加速器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70%</a:t>
                      </a:r>
                      <a:endParaRPr lang="en-US" altLang="zh-CN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已完成仿真和性能评估，整合到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SoC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上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3286760" y="3168262"/>
            <a:ext cx="561848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展示环节（注意打开电脑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声音）</a:t>
            </a:r>
            <a:endParaRPr lang="zh-CN" alt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6742" y="3013501"/>
            <a:ext cx="159851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0" y="6241092"/>
            <a:ext cx="12192000" cy="6169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32" y="1"/>
            <a:ext cx="4135668" cy="1828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7375" y="328552"/>
            <a:ext cx="1439818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END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082621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游戏方案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2834" y="1310521"/>
            <a:ext cx="5966331" cy="4909304"/>
          </a:xfrm>
          <a:prstGeom prst="rect">
            <a:avLst/>
          </a:prstGeom>
          <a:ln w="19050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882390" y="864235"/>
            <a:ext cx="442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经典像素</a:t>
            </a:r>
            <a:r>
              <a:rPr lang="zh-CN" altLang="en-US" dirty="0"/>
              <a:t>风格飞行射击类游戏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277368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智能环节方案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5759" y="864514"/>
            <a:ext cx="3840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手势识别的神经网络</a:t>
            </a:r>
            <a:r>
              <a:rPr lang="zh-CN" altLang="en-US" dirty="0"/>
              <a:t>方案</a:t>
            </a:r>
            <a:endParaRPr lang="zh-CN" altLang="en-US" dirty="0"/>
          </a:p>
        </p:txBody>
      </p:sp>
      <p:pic>
        <p:nvPicPr>
          <p:cNvPr id="17" name="图片 1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9975" y="1423670"/>
            <a:ext cx="7512050" cy="37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77672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S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oC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总体架构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1"/>
            </p:custDataLst>
          </p:nvPr>
        </p:nvGraphicFramePr>
        <p:xfrm>
          <a:off x="4680585" y="0"/>
          <a:ext cx="6631305" cy="672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" imgW="5512435" imgH="5879465" progId="Visio.Drawing.15">
                  <p:embed/>
                </p:oleObj>
              </mc:Choice>
              <mc:Fallback>
                <p:oleObj name="" r:id="rId2" imgW="5512435" imgH="5879465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0585" y="0"/>
                        <a:ext cx="6631305" cy="672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23"/>
          <p:cNvGraphicFramePr/>
          <p:nvPr>
            <p:custDataLst>
              <p:tags r:id="rId4"/>
            </p:custDataLst>
          </p:nvPr>
        </p:nvGraphicFramePr>
        <p:xfrm>
          <a:off x="238125" y="1940560"/>
          <a:ext cx="3728085" cy="279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5" imgW="5022850" imgH="3296920" progId="Visio.Drawing.15">
                  <p:embed/>
                </p:oleObj>
              </mc:Choice>
              <mc:Fallback>
                <p:oleObj name="" r:id="rId5" imgW="5022850" imgH="329692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125" y="1940560"/>
                        <a:ext cx="3728085" cy="2792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5097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96000" y="2134940"/>
            <a:ext cx="3950245" cy="32477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66" y="2163732"/>
            <a:ext cx="3950246" cy="3190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85440" y="1669415"/>
            <a:ext cx="6421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</a:t>
            </a:r>
            <a:r>
              <a:rPr lang="en-US" altLang="zh-CN" dirty="0"/>
              <a:t>background                              </a:t>
            </a:r>
            <a:r>
              <a:rPr lang="zh-CN" altLang="en-US" dirty="0"/>
              <a:t>活动单位</a:t>
            </a:r>
            <a:r>
              <a:rPr lang="en-US" altLang="zh-CN" dirty="0"/>
              <a:t>sprite</a:t>
            </a:r>
            <a:r>
              <a:rPr lang="zh-CN" altLang="en-US" dirty="0"/>
              <a:t>（精灵）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01590" y="55143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tile</a:t>
            </a:r>
            <a:r>
              <a:rPr lang="zh-CN" altLang="en-US">
                <a:solidFill>
                  <a:srgbClr val="FF0000"/>
                </a:solidFill>
              </a:rPr>
              <a:t>，方块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瓦片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69" y="1303536"/>
            <a:ext cx="5966331" cy="4909304"/>
          </a:xfrm>
          <a:prstGeom prst="rect">
            <a:avLst/>
          </a:prstGeom>
          <a:ln w="1905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5097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92928" y="932558"/>
            <a:ext cx="560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基于</a:t>
            </a:r>
            <a:r>
              <a:rPr lang="en-US" altLang="zh-CN" sz="2400" dirty="0"/>
              <a:t>tile</a:t>
            </a:r>
            <a:r>
              <a:rPr lang="zh-CN" altLang="en-US" sz="2400" dirty="0"/>
              <a:t>（瓦片）的显示原理</a:t>
            </a:r>
            <a:endParaRPr lang="zh-CN" altLang="en-US" sz="2400" dirty="0"/>
          </a:p>
        </p:txBody>
      </p:sp>
      <p:pic>
        <p:nvPicPr>
          <p:cNvPr id="5122" name="Picture 2" descr="C:\Users\hp\AppData\Local\Temp\ksohtml9312\wps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429" y="1932214"/>
            <a:ext cx="3469141" cy="339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hp\AppData\Local\Temp\ksohtml9312\wps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40" y="1475009"/>
            <a:ext cx="7192718" cy="384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hp\AppData\Local\Temp\ksohtml9312\wps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33" y="1386029"/>
            <a:ext cx="7156125" cy="39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5097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0250" y="5968255"/>
            <a:ext cx="9911500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使用尽量少的图库材料实现丰富的敌机单位和丰富的背景地图显示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将图像压缩近</a:t>
            </a:r>
            <a:r>
              <a:rPr lang="en-US" altLang="zh-CN" dirty="0">
                <a:solidFill>
                  <a:srgbClr val="FF0000"/>
                </a:solidFill>
              </a:rPr>
              <a:t>90</a:t>
            </a:r>
            <a:r>
              <a:rPr lang="zh-CN" altLang="en-US" dirty="0">
                <a:solidFill>
                  <a:srgbClr val="FF0000"/>
                </a:solidFill>
              </a:rPr>
              <a:t>倍</a:t>
            </a:r>
            <a:r>
              <a:rPr lang="zh-CN" altLang="en-US" dirty="0"/>
              <a:t>，大大减少了</a:t>
            </a:r>
            <a:r>
              <a:rPr lang="en-US" altLang="zh-CN" dirty="0"/>
              <a:t>BRAM</a:t>
            </a:r>
            <a:r>
              <a:rPr lang="zh-CN" altLang="en-US" dirty="0"/>
              <a:t>消耗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>
            <p:custDataLst>
              <p:tags r:id="rId1"/>
            </p:custDataLst>
          </p:nvPr>
        </p:nvGraphicFramePr>
        <p:xfrm>
          <a:off x="4138295" y="328295"/>
          <a:ext cx="7604125" cy="564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2" imgW="6259195" imgH="4688205" progId="Visio.Drawing.15">
                  <p:embed/>
                </p:oleObj>
              </mc:Choice>
              <mc:Fallback>
                <p:oleObj name="" r:id="rId2" imgW="6259195" imgH="468820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38295" y="328295"/>
                        <a:ext cx="7604125" cy="564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84636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音效处理单元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APU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841625" y="1809115"/>
          <a:ext cx="6508767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4269105" imgH="2131695" progId="Visio.Drawing.15">
                  <p:embed/>
                </p:oleObj>
              </mc:Choice>
              <mc:Fallback>
                <p:oleObj name="" r:id="rId2" imgW="4269105" imgH="213169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41625" y="1809115"/>
                        <a:ext cx="6508767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80076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813" y="1454593"/>
            <a:ext cx="7904373" cy="398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ICON" val="#36099;"/>
</p:tagLst>
</file>

<file path=ppt/tags/tag10.xml><?xml version="1.0" encoding="utf-8"?>
<p:tagLst xmlns:p="http://schemas.openxmlformats.org/presentationml/2006/main">
  <p:tag name="KSO_WPP_MARK_KEY" val="419b219e-6152-4b37-85a3-b92593dfe2d2"/>
  <p:tag name="COMMONDATA" val="eyJoZGlkIjoiMjJjMTE5NWY1N2U0ZTU3NTEzMTljNzE1NGI3NWEwZTQ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TABLE_BEAUTIFY" val="smartTable{e9410b38-7435-497d-a3ed-942ac6951f1d}"/>
</p:tagLst>
</file>

<file path=ppt/tags/tag9.xml><?xml version="1.0" encoding="utf-8"?>
<p:tagLst xmlns:p="http://schemas.openxmlformats.org/presentationml/2006/main">
  <p:tag name="ISLIDE.ICON" val="#36099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D57A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8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D57A2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WPS 演示</Application>
  <PresentationFormat>宽屏</PresentationFormat>
  <Paragraphs>159</Paragraphs>
  <Slides>16</Slides>
  <Notes>16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Times New Roman</vt:lpstr>
      <vt:lpstr>Arial Unicode MS</vt:lpstr>
      <vt:lpstr>等线</vt:lpstr>
      <vt:lpstr>Calibri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XIANGYANG WANG</dc:creator>
  <cp:lastModifiedBy>hp</cp:lastModifiedBy>
  <cp:revision>246</cp:revision>
  <dcterms:created xsi:type="dcterms:W3CDTF">2022-04-24T00:11:00Z</dcterms:created>
  <dcterms:modified xsi:type="dcterms:W3CDTF">2023-05-27T08:35:26Z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2C899DB37F204B3BBE7A0326C4E475A0</vt:lpwstr>
  </property>
  <property fmtid="{D5CDD505-2E9C-101B-9397-08002B2CF9AE}" pid="3" name="KSOProductBuildVer">
    <vt:lpwstr>2052-11.1.0.14309</vt:lpwstr>
  </property>
</Properties>
</file>